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885A5-DE47-46D8-8A1E-125CA62BEE3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218C5-1EBA-4581-8D05-8CDE11E26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0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3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C83770D9-B79D-034C-9672-2931FA9C612E}" type="slidenum">
              <a:rPr lang="en-US" smtClean="0">
                <a:solidFill>
                  <a:srgbClr val="FFFFFF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6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3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6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1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1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1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8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2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D0E2-E710-4D5D-9A6F-E0EEFC3356B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2B0E-6B53-471E-936E-0D8D38A24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foot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6161088"/>
            <a:ext cx="123952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9F65DB-D5E9-D045-AEFC-295C7AED4477}" type="slidenum">
              <a:rPr lang="en-US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7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0F65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defRPr sz="2800">
          <a:solidFill>
            <a:srgbClr val="000F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800">
          <a:solidFill>
            <a:srgbClr val="000F65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rgbClr val="000F65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rgbClr val="000F65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 sz="1400">
          <a:solidFill>
            <a:srgbClr val="000F6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0"/>
        <a:defRPr sz="1400">
          <a:solidFill>
            <a:srgbClr val="000F6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0"/>
        <a:defRPr sz="1400">
          <a:solidFill>
            <a:srgbClr val="000F6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0"/>
        <a:defRPr sz="1400">
          <a:solidFill>
            <a:srgbClr val="000F6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0"/>
        <a:defRPr sz="1400">
          <a:solidFill>
            <a:srgbClr val="000F6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Literacy Motivation &amp;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Essential Instructional Strategy #1</a:t>
            </a:r>
          </a:p>
          <a:p>
            <a:endParaRPr lang="en-US" dirty="0" smtClean="0"/>
          </a:p>
          <a:p>
            <a:r>
              <a:rPr lang="en-US" dirty="0" smtClean="0"/>
              <a:t>Slides taken from a presentation created by Nell Duke,</a:t>
            </a:r>
          </a:p>
          <a:p>
            <a:r>
              <a:rPr lang="en-US" dirty="0" smtClean="0"/>
              <a:t>Presented at the Early Literacy Coach August Institute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0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teacher:</a:t>
            </a:r>
          </a:p>
          <a:p>
            <a:r>
              <a:rPr lang="en-US" dirty="0" smtClean="0"/>
              <a:t>• 	helps </a:t>
            </a:r>
            <a:r>
              <a:rPr lang="en-US" dirty="0"/>
              <a:t>establish purposes for children to read and </a:t>
            </a:r>
            <a:r>
              <a:rPr lang="en-US" dirty="0" smtClean="0"/>
              <a:t>write beyond </a:t>
            </a:r>
            <a:r>
              <a:rPr lang="en-US" dirty="0"/>
              <a:t>being assigned or expected to do so, such as for </a:t>
            </a:r>
            <a:r>
              <a:rPr lang="en-US" dirty="0" smtClean="0"/>
              <a:t>their enjoyment</a:t>
            </a:r>
            <a:r>
              <a:rPr lang="en-US" dirty="0"/>
              <a:t>/interest, to answer their questions about </a:t>
            </a:r>
            <a:r>
              <a:rPr lang="en-US" dirty="0" smtClean="0"/>
              <a:t>the natural </a:t>
            </a:r>
            <a:r>
              <a:rPr lang="en-US" dirty="0"/>
              <a:t>and social world, to address community needs, or </a:t>
            </a:r>
            <a:r>
              <a:rPr lang="en-US" dirty="0" smtClean="0"/>
              <a:t>to communicate </a:t>
            </a:r>
            <a:r>
              <a:rPr lang="en-US" dirty="0"/>
              <a:t>with a specific audience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From the Essentials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9036"/>
          <a:stretch/>
        </p:blipFill>
        <p:spPr>
          <a:xfrm>
            <a:off x="1941385" y="228601"/>
            <a:ext cx="8564477" cy="62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7144"/>
          <a:stretch/>
        </p:blipFill>
        <p:spPr>
          <a:xfrm>
            <a:off x="1941385" y="228601"/>
            <a:ext cx="8564477" cy="1325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1620"/>
          <a:stretch/>
        </p:blipFill>
        <p:spPr>
          <a:xfrm>
            <a:off x="1941385" y="1553647"/>
            <a:ext cx="8564477" cy="3955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03665" y="6149910"/>
            <a:ext cx="280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(Duke, 2014, pp. 40 – 41) 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859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21590"/>
            <a:ext cx="7772400" cy="1143000"/>
          </a:xfrm>
        </p:spPr>
        <p:txBody>
          <a:bodyPr/>
          <a:lstStyle/>
          <a:p>
            <a:r>
              <a:rPr lang="en-US" dirty="0" smtClean="0"/>
              <a:t>Generating Reading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136" y="1264590"/>
            <a:ext cx="7627065" cy="42672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Closely related to Essential #8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Providing high-interest books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Tools that can help include: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nterest inventories or interviews</a:t>
            </a:r>
          </a:p>
          <a:p>
            <a:pPr marL="1257300" lvl="2" indent="-457200">
              <a:buFont typeface="Arial"/>
              <a:buChar char="•"/>
            </a:pPr>
            <a:r>
              <a:rPr lang="en-US" dirty="0" smtClean="0"/>
              <a:t>just listening and observing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“Book blessings” </a:t>
            </a:r>
            <a:r>
              <a:rPr lang="en-US" sz="2400" dirty="0"/>
              <a:t>(</a:t>
            </a:r>
            <a:r>
              <a:rPr lang="en-US" sz="2400" dirty="0" err="1"/>
              <a:t>Marinak</a:t>
            </a:r>
            <a:r>
              <a:rPr lang="en-US" sz="2400" dirty="0"/>
              <a:t> &amp; </a:t>
            </a:r>
            <a:r>
              <a:rPr lang="en-US" sz="2400" dirty="0" err="1"/>
              <a:t>Gambrell</a:t>
            </a:r>
            <a:r>
              <a:rPr lang="en-US" sz="2400" dirty="0"/>
              <a:t>, 2016)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Book clubs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Motivational moments (i.e., teachable moments for motivation)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0772" y="5659374"/>
            <a:ext cx="143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Duke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9152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101" y="0"/>
            <a:ext cx="57487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382488"/>
            <a:ext cx="7772400" cy="5561113"/>
          </a:xfrm>
        </p:spPr>
        <p:txBody>
          <a:bodyPr/>
          <a:lstStyle/>
          <a:p>
            <a:pPr algn="ctr"/>
            <a:r>
              <a:rPr lang="en-US" sz="5200" b="1" dirty="0"/>
              <a:t>Standards are </a:t>
            </a:r>
            <a:r>
              <a:rPr lang="en-US" sz="5200" b="1" dirty="0"/>
              <a:t>higher.</a:t>
            </a:r>
          </a:p>
          <a:p>
            <a:pPr algn="ctr"/>
            <a:endParaRPr lang="en-US" sz="5200" b="1" dirty="0"/>
          </a:p>
          <a:p>
            <a:pPr algn="ctr"/>
            <a:r>
              <a:rPr lang="en-US" sz="5200" b="1" dirty="0"/>
              <a:t>Competition </a:t>
            </a:r>
            <a:r>
              <a:rPr lang="en-US" sz="5200" b="1" dirty="0"/>
              <a:t>is </a:t>
            </a:r>
            <a:r>
              <a:rPr lang="en-US" sz="5200" b="1" dirty="0"/>
              <a:t>steeper.</a:t>
            </a:r>
          </a:p>
          <a:p>
            <a:pPr algn="ctr"/>
            <a:r>
              <a:rPr lang="en-US" sz="5200" b="1" dirty="0"/>
              <a:t/>
            </a:r>
            <a:br>
              <a:rPr lang="en-US" sz="5200" b="1" dirty="0"/>
            </a:br>
            <a:r>
              <a:rPr lang="en-US" sz="5200" b="1" dirty="0"/>
              <a:t>Instruction </a:t>
            </a:r>
            <a:r>
              <a:rPr lang="en-US" sz="5200" b="1" dirty="0"/>
              <a:t>needs to be more </a:t>
            </a:r>
            <a:r>
              <a:rPr lang="en-US" sz="5200" b="1" dirty="0"/>
              <a:t>engaging.</a:t>
            </a:r>
            <a:endParaRPr lang="en-US" sz="5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098" y="3748610"/>
            <a:ext cx="1164359" cy="15130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44386" y="5733370"/>
            <a:ext cx="115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Duke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5554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065" y="1500770"/>
            <a:ext cx="77724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Tasks for which success is well defined.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 can . . . statements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Discussions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Anchor charts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Checklists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Rubrics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44386" y="5733370"/>
            <a:ext cx="115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Duke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5024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04746"/>
            <a:ext cx="7772400" cy="1143000"/>
          </a:xfrm>
        </p:spPr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9144" y="1038254"/>
            <a:ext cx="77724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Specific, frequent feedback related to markers of success. For example, for writing:</a:t>
            </a:r>
          </a:p>
          <a:p>
            <a:pPr marL="85725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/>
              <a:t>“I like the way you started that paragraph—it tells what the whole </a:t>
            </a:r>
            <a:r>
              <a:rPr lang="en-US" sz="2400" dirty="0"/>
              <a:t>paragraph is </a:t>
            </a:r>
            <a:r>
              <a:rPr lang="en-US" sz="2400" dirty="0"/>
              <a:t>about.”</a:t>
            </a:r>
          </a:p>
          <a:p>
            <a:pPr marL="85725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/>
              <a:t>“I like the way you’re using humor. It seems right for the audience.”</a:t>
            </a:r>
          </a:p>
          <a:p>
            <a:pPr marL="85725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/>
              <a:t>“I like all the precise vocabulary you’re using. It helps me ‘see’ what you’re saying.”</a:t>
            </a:r>
          </a:p>
          <a:p>
            <a:pPr marL="857250" lvl="1" indent="-457200">
              <a:spcAft>
                <a:spcPts val="1200"/>
              </a:spcAft>
              <a:buFont typeface="Arial"/>
              <a:buChar char="•"/>
            </a:pPr>
            <a:r>
              <a:rPr lang="en-US" sz="2400" dirty="0"/>
              <a:t>“I like the way you spelled that word—I can really see you were listening to the sounds in the word.”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512068" y="5759172"/>
            <a:ext cx="115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Duke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3387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teacher:</a:t>
            </a:r>
          </a:p>
          <a:p>
            <a:r>
              <a:rPr lang="en-US" dirty="0" smtClean="0"/>
              <a:t>• 	provides </a:t>
            </a:r>
            <a:r>
              <a:rPr lang="en-US" dirty="0"/>
              <a:t>daily opportunities for children to make choices in </a:t>
            </a:r>
            <a:r>
              <a:rPr lang="en-US" dirty="0" smtClean="0"/>
              <a:t>their reading </a:t>
            </a:r>
            <a:r>
              <a:rPr lang="en-US" dirty="0"/>
              <a:t>and writing (choices may be a limited set of options </a:t>
            </a:r>
            <a:r>
              <a:rPr lang="en-US" dirty="0" smtClean="0"/>
              <a:t>or from </a:t>
            </a:r>
            <a:r>
              <a:rPr lang="en-US" dirty="0"/>
              <a:t>extensive options but within a specified topic or genre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From the Essentials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(within limits)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451" y="1514280"/>
            <a:ext cx="7772400" cy="42672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What to listen to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to read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to write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to respond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The order in which to </a:t>
            </a:r>
            <a:r>
              <a:rPr lang="en-US" dirty="0" smtClean="0"/>
              <a:t>complete tasks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Homework options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And so 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44386" y="5733370"/>
            <a:ext cx="115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Duke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8714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teacher:</a:t>
            </a:r>
          </a:p>
          <a:p>
            <a:r>
              <a:rPr lang="en-US" dirty="0" smtClean="0"/>
              <a:t>• </a:t>
            </a:r>
            <a:r>
              <a:rPr lang="en-US" dirty="0"/>
              <a:t>offers regular opportunities for children to collaborate </a:t>
            </a:r>
            <a:r>
              <a:rPr lang="en-US" dirty="0" smtClean="0"/>
              <a:t>with peers </a:t>
            </a:r>
            <a:r>
              <a:rPr lang="en-US" dirty="0"/>
              <a:t>in reading and writing, such as through small-</a:t>
            </a:r>
            <a:r>
              <a:rPr lang="en-US" dirty="0" smtClean="0"/>
              <a:t>group discussion </a:t>
            </a:r>
            <a:r>
              <a:rPr lang="en-US" dirty="0"/>
              <a:t>of texts of interest and opportunities to write </a:t>
            </a:r>
            <a:r>
              <a:rPr lang="en-US" dirty="0" smtClean="0"/>
              <a:t>within group </a:t>
            </a:r>
            <a:r>
              <a:rPr lang="en-US" dirty="0"/>
              <a:t>projects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From the Essentials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13293"/>
            <a:ext cx="7772400" cy="4267200"/>
          </a:xfrm>
        </p:spPr>
        <p:txBody>
          <a:bodyPr/>
          <a:lstStyle/>
          <a:p>
            <a:r>
              <a:rPr lang="en-US" dirty="0" smtClean="0"/>
              <a:t>Example structures for collaboration:</a:t>
            </a:r>
          </a:p>
          <a:p>
            <a:pPr marL="458788" indent="-458788"/>
            <a:r>
              <a:rPr lang="en-US" dirty="0" smtClean="0"/>
              <a:t>• 	Partner reading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Paired or small-group discussion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Group writing projects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Acting out stories together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Readers’ theater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Information share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Working together to follow a how-to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44386" y="5733370"/>
            <a:ext cx="115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000000"/>
                </a:solidFill>
                <a:latin typeface="Arial"/>
                <a:ea typeface="ＭＳ Ｐゴシック"/>
              </a:rPr>
              <a:t>Duke</a:t>
            </a:r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0229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311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Wingdings</vt:lpstr>
      <vt:lpstr>Office Theme</vt:lpstr>
      <vt:lpstr>Blank Presentation</vt:lpstr>
      <vt:lpstr>Literacy Motivation &amp; Engagement</vt:lpstr>
      <vt:lpstr>PowerPoint Presentation</vt:lpstr>
      <vt:lpstr>PowerPoint Presentation</vt:lpstr>
      <vt:lpstr>Success</vt:lpstr>
      <vt:lpstr>Success</vt:lpstr>
      <vt:lpstr>From the Essentials . . .</vt:lpstr>
      <vt:lpstr>Choice (within limits) </vt:lpstr>
      <vt:lpstr>From the Essentials . . .</vt:lpstr>
      <vt:lpstr>Collaboration</vt:lpstr>
      <vt:lpstr>From the Essentials . . .</vt:lpstr>
      <vt:lpstr>PowerPoint Presentation</vt:lpstr>
      <vt:lpstr>PowerPoint Presentation</vt:lpstr>
      <vt:lpstr>Generating Reading Interest</vt:lpstr>
    </vt:vector>
  </TitlesOfParts>
  <Company>Lenawee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Motivation &amp; Engagement</dc:title>
  <dc:creator>Morris, Amanda K.</dc:creator>
  <cp:lastModifiedBy>Morris, Amanda K.</cp:lastModifiedBy>
  <cp:revision>2</cp:revision>
  <dcterms:created xsi:type="dcterms:W3CDTF">2016-10-10T14:15:13Z</dcterms:created>
  <dcterms:modified xsi:type="dcterms:W3CDTF">2016-10-10T15:32:34Z</dcterms:modified>
</cp:coreProperties>
</file>