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FCA3-BB51-45AE-A695-187DAEDA0D61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0FFF-FD8E-4F46-8E76-C13D58B74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CDD793-576A-4971-9018-183E443ED3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34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CDD793-576A-4971-9018-183E443ED3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369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BD02A-B15C-41DA-8FFB-AF6216C6A4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05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BD02A-B15C-41DA-8FFB-AF6216C6A4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76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BD02A-B15C-41DA-8FFB-AF6216C6A4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37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BD02A-B15C-41DA-8FFB-AF6216C6A4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53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BD02A-B15C-41DA-8FFB-AF6216C6A4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064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BD02A-B15C-41DA-8FFB-AF6216C6A4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08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47030"/>
            <a:ext cx="10972800" cy="98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 full width,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9669"/>
            <a:ext cx="10972800" cy="4066495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649224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charset="2"/>
              <a:buChar char="§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defTabSz="457200">
              <a:defRPr/>
            </a:pPr>
            <a:fld id="{27ACCD90-8EA4-4C58-BAE5-59A693898CC2}" type="datetime1">
              <a:rPr lang="en-US" smtClean="0"/>
              <a:pPr defTabSz="457200">
                <a:defRPr/>
              </a:pPr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 defTabSz="457200">
              <a:defRPr/>
            </a:pPr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defTabSz="457200">
              <a:defRPr/>
            </a:pPr>
            <a:fld id="{0B4461CB-4CA9-2A43-A3FA-624E1DA485A6}" type="slidenum">
              <a:rPr lang="en-US" smtClean="0"/>
              <a:pPr defTabSz="4572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1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2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2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0C1C4-B838-4A9D-91D4-3CE50A0831BB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48067-1056-4965-B874-68A2079A1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7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4C297525-65FF-4359-9634-01300878AA3D}" type="datetime1">
              <a:rPr lang="en-US" smtClean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Laura S. Tortorelli                                    August 9,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6" descr="PP_MSU_chevr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960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Phonological Awareness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Essential Instructional Strategy #4</a:t>
            </a:r>
          </a:p>
          <a:p>
            <a:endParaRPr lang="en-US" dirty="0" smtClean="0"/>
          </a:p>
          <a:p>
            <a:r>
              <a:rPr lang="en-US" dirty="0" smtClean="0"/>
              <a:t>Slides taken from a presentation designed by Laura S. </a:t>
            </a:r>
            <a:r>
              <a:rPr lang="en-US" dirty="0" err="1" smtClean="0"/>
              <a:t>Tortorelli</a:t>
            </a:r>
            <a:r>
              <a:rPr lang="en-US" dirty="0" smtClean="0"/>
              <a:t>,</a:t>
            </a:r>
          </a:p>
          <a:p>
            <a:r>
              <a:rPr lang="en-US" dirty="0" smtClean="0"/>
              <a:t>Presented at the Early Literacy Coach August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4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Phonological Awareness Tasks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4" y="1600200"/>
            <a:ext cx="5024437" cy="3886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Deletion/Substitution </a:t>
            </a:r>
          </a:p>
          <a:p>
            <a:pPr lvl="1"/>
            <a:r>
              <a:rPr lang="en-US" altLang="en-US" sz="1700" dirty="0">
                <a:latin typeface="Times New Roman" pitchFamily="18" charset="0"/>
              </a:rPr>
              <a:t>What word would you have if said </a:t>
            </a:r>
            <a:r>
              <a:rPr lang="en-US" altLang="en-US" sz="1700" i="1" dirty="0">
                <a:latin typeface="Times New Roman" pitchFamily="18" charset="0"/>
              </a:rPr>
              <a:t>napkin</a:t>
            </a:r>
            <a:r>
              <a:rPr lang="en-US" altLang="en-US" sz="1700" dirty="0">
                <a:latin typeface="Times New Roman" pitchFamily="18" charset="0"/>
              </a:rPr>
              <a:t> </a:t>
            </a:r>
            <a:r>
              <a:rPr lang="en-US" altLang="en-US" sz="1700" dirty="0">
                <a:latin typeface="Times New Roman" pitchFamily="18" charset="0"/>
              </a:rPr>
              <a:t>without </a:t>
            </a:r>
            <a:r>
              <a:rPr lang="en-US" altLang="en-US" sz="1700" dirty="0">
                <a:latin typeface="Times New Roman" pitchFamily="18" charset="0"/>
              </a:rPr>
              <a:t>the </a:t>
            </a:r>
            <a:r>
              <a:rPr lang="en-US" altLang="en-US" sz="1700" i="1" dirty="0">
                <a:latin typeface="Times New Roman" pitchFamily="18" charset="0"/>
              </a:rPr>
              <a:t>kin</a:t>
            </a:r>
            <a:r>
              <a:rPr lang="en-US" altLang="en-US" sz="1700" dirty="0">
                <a:latin typeface="Times New Roman" pitchFamily="18" charset="0"/>
              </a:rPr>
              <a:t>? </a:t>
            </a:r>
            <a:endParaRPr lang="en-US" altLang="en-US" sz="1700" dirty="0">
              <a:latin typeface="Times New Roman" pitchFamily="18" charset="0"/>
            </a:endParaRPr>
          </a:p>
          <a:p>
            <a:pPr lvl="1"/>
            <a:r>
              <a:rPr lang="en-US" altLang="en-US" sz="1700" dirty="0">
                <a:latin typeface="Times New Roman" pitchFamily="18" charset="0"/>
              </a:rPr>
              <a:t>What word would you have if you changed the </a:t>
            </a:r>
            <a:r>
              <a:rPr lang="en-US" altLang="en-US" sz="1700" i="1" dirty="0">
                <a:latin typeface="Times New Roman" pitchFamily="18" charset="0"/>
              </a:rPr>
              <a:t>box</a:t>
            </a:r>
            <a:r>
              <a:rPr lang="en-US" altLang="en-US" sz="1700" dirty="0">
                <a:latin typeface="Times New Roman" pitchFamily="18" charset="0"/>
              </a:rPr>
              <a:t> in </a:t>
            </a:r>
            <a:r>
              <a:rPr lang="en-US" altLang="en-US" sz="1700" i="1" dirty="0">
                <a:latin typeface="Times New Roman" pitchFamily="18" charset="0"/>
              </a:rPr>
              <a:t>sandbox</a:t>
            </a:r>
            <a:r>
              <a:rPr lang="en-US" altLang="en-US" sz="1700" dirty="0">
                <a:latin typeface="Times New Roman" pitchFamily="18" charset="0"/>
              </a:rPr>
              <a:t> to </a:t>
            </a:r>
            <a:r>
              <a:rPr lang="en-US" altLang="en-US" sz="1700" i="1" dirty="0" err="1">
                <a:latin typeface="Times New Roman" pitchFamily="18" charset="0"/>
              </a:rPr>
              <a:t>wich</a:t>
            </a:r>
            <a:r>
              <a:rPr lang="en-US" altLang="en-US" sz="1700" dirty="0">
                <a:latin typeface="Times New Roman" pitchFamily="18" charset="0"/>
              </a:rPr>
              <a:t>?</a:t>
            </a:r>
          </a:p>
          <a:p>
            <a:pPr lvl="1"/>
            <a:r>
              <a:rPr lang="en-US" altLang="en-US" sz="1700" dirty="0">
                <a:latin typeface="Times New Roman" pitchFamily="18" charset="0"/>
              </a:rPr>
              <a:t>What word would you have if you said </a:t>
            </a:r>
            <a:r>
              <a:rPr lang="en-US" altLang="en-US" sz="1700" i="1" dirty="0">
                <a:latin typeface="Times New Roman" pitchFamily="18" charset="0"/>
              </a:rPr>
              <a:t>ball</a:t>
            </a:r>
            <a:r>
              <a:rPr lang="en-US" altLang="en-US" sz="1700" dirty="0">
                <a:latin typeface="Times New Roman" pitchFamily="18" charset="0"/>
              </a:rPr>
              <a:t> without the /b/?</a:t>
            </a:r>
          </a:p>
          <a:p>
            <a:pPr lvl="1"/>
            <a:r>
              <a:rPr lang="en-US" altLang="en-US" sz="1700" dirty="0">
                <a:latin typeface="Times New Roman" pitchFamily="18" charset="0"/>
              </a:rPr>
              <a:t>What word would you have if you changed the /t/ in </a:t>
            </a:r>
            <a:r>
              <a:rPr lang="en-US" altLang="en-US" sz="1700" i="1" dirty="0">
                <a:latin typeface="Times New Roman" pitchFamily="18" charset="0"/>
              </a:rPr>
              <a:t>cat</a:t>
            </a:r>
            <a:r>
              <a:rPr lang="en-US" altLang="en-US" sz="1700" dirty="0">
                <a:latin typeface="Times New Roman" pitchFamily="18" charset="0"/>
              </a:rPr>
              <a:t> to /n/? </a:t>
            </a:r>
          </a:p>
          <a:p>
            <a:pPr marL="363474" lvl="1" indent="0">
              <a:buNone/>
            </a:pP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Look Out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47940"/>
            <a:ext cx="8229600" cy="406649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Lessons or activities operating exclusively at the lower levels of phonological awareness (e.g., rhyme) and not including work at the phonemic </a:t>
            </a:r>
            <a:r>
              <a:rPr lang="en-US" dirty="0" smtClean="0"/>
              <a:t>level.</a:t>
            </a:r>
          </a:p>
          <a:p>
            <a:r>
              <a:rPr lang="en-US" dirty="0"/>
              <a:t>Lessons or activities that do not vary the difficulty of the phonological tasks (e.g., lessons that focus primarily on having children repeat words or match words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4" descr="http://www.dogsabouttown.com.au/wordpress/wp-content/uploads/2011/05/look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05" y="639824"/>
            <a:ext cx="1377950" cy="6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Instructional Practice #4: Building Phonological Awareness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Teachers promote phonological awareness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development, particularly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phonemic awareness development, through </a:t>
            </a:r>
            <a:r>
              <a:rPr lang="en-US" b="1" dirty="0">
                <a:solidFill>
                  <a:srgbClr val="FFC000"/>
                </a:solidFill>
              </a:rPr>
              <a:t>explicit explanation, demonstration, play with sounds in words, and engaged study of </a:t>
            </a:r>
            <a:r>
              <a:rPr lang="en-US" b="1" dirty="0" smtClean="0">
                <a:solidFill>
                  <a:srgbClr val="FFC000"/>
                </a:solidFill>
              </a:rPr>
              <a:t>words.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Explicit explanation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81496"/>
            <a:ext cx="8229600" cy="4066495"/>
          </a:xfrm>
        </p:spPr>
        <p:txBody>
          <a:bodyPr>
            <a:normAutofit/>
          </a:bodyPr>
          <a:lstStyle/>
          <a:p>
            <a:r>
              <a:rPr lang="en-US" dirty="0" smtClean="0"/>
              <a:t>“Words rhyme when they sound the same at the end. </a:t>
            </a:r>
            <a:r>
              <a:rPr lang="en-US" i="1" dirty="0" smtClean="0"/>
              <a:t>Ball</a:t>
            </a:r>
            <a:r>
              <a:rPr lang="en-US" dirty="0" smtClean="0"/>
              <a:t> and </a:t>
            </a:r>
            <a:r>
              <a:rPr lang="en-US" i="1" dirty="0" smtClean="0"/>
              <a:t>call</a:t>
            </a:r>
            <a:r>
              <a:rPr lang="en-US" dirty="0" smtClean="0"/>
              <a:t> rhyme because they both end with </a:t>
            </a:r>
            <a:r>
              <a:rPr lang="en-US" i="1" dirty="0" smtClean="0"/>
              <a:t>all</a:t>
            </a:r>
            <a:r>
              <a:rPr lang="en-US" dirty="0" smtClean="0"/>
              <a:t>.”</a:t>
            </a:r>
          </a:p>
          <a:p>
            <a:r>
              <a:rPr lang="en-US" i="1" dirty="0" smtClean="0"/>
              <a:t>Sun</a:t>
            </a:r>
            <a:r>
              <a:rPr lang="en-US" dirty="0" smtClean="0"/>
              <a:t> and </a:t>
            </a:r>
            <a:r>
              <a:rPr lang="en-US" i="1" dirty="0" smtClean="0"/>
              <a:t>sit</a:t>
            </a:r>
            <a:r>
              <a:rPr lang="en-US" dirty="0" smtClean="0"/>
              <a:t> both start with the same sound, the /s/ sound.</a:t>
            </a:r>
          </a:p>
          <a:p>
            <a:r>
              <a:rPr lang="en-US" dirty="0" smtClean="0"/>
              <a:t>When we put the /s/, /u/, and /n/ sounds together, we get the word </a:t>
            </a:r>
            <a:r>
              <a:rPr lang="en-US" i="1" dirty="0" smtClean="0"/>
              <a:t>sun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Demonstration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Ball </a:t>
            </a:r>
            <a:r>
              <a:rPr lang="en-US" dirty="0" smtClean="0"/>
              <a:t>and </a:t>
            </a:r>
            <a:r>
              <a:rPr lang="en-US" i="1" dirty="0" smtClean="0"/>
              <a:t>call </a:t>
            </a:r>
            <a:r>
              <a:rPr lang="en-US" dirty="0" smtClean="0"/>
              <a:t>rhyme. I can think of other words that rhyme with </a:t>
            </a:r>
            <a:r>
              <a:rPr lang="en-US" i="1" dirty="0" smtClean="0"/>
              <a:t>ball</a:t>
            </a:r>
            <a:r>
              <a:rPr lang="en-US" dirty="0" smtClean="0"/>
              <a:t> and </a:t>
            </a:r>
            <a:r>
              <a:rPr lang="en-US" i="1" dirty="0" smtClean="0"/>
              <a:t>call</a:t>
            </a:r>
            <a:r>
              <a:rPr lang="en-US" dirty="0" smtClean="0"/>
              <a:t>: </a:t>
            </a:r>
            <a:r>
              <a:rPr lang="en-US" i="1" dirty="0" smtClean="0"/>
              <a:t>fall</a:t>
            </a:r>
            <a:r>
              <a:rPr lang="en-US" dirty="0" smtClean="0"/>
              <a:t>, </a:t>
            </a:r>
            <a:r>
              <a:rPr lang="en-US" i="1" dirty="0" smtClean="0"/>
              <a:t>mall</a:t>
            </a:r>
            <a:r>
              <a:rPr lang="en-US" dirty="0" smtClean="0"/>
              <a:t>, </a:t>
            </a:r>
            <a:r>
              <a:rPr lang="en-US" i="1" dirty="0" smtClean="0"/>
              <a:t>wall</a:t>
            </a:r>
            <a:r>
              <a:rPr lang="en-US" dirty="0" smtClean="0"/>
              <a:t>, </a:t>
            </a:r>
            <a:r>
              <a:rPr lang="en-US" i="1" dirty="0" smtClean="0"/>
              <a:t>tall</a:t>
            </a:r>
            <a:r>
              <a:rPr lang="en-US" dirty="0" smtClean="0"/>
              <a:t>.”</a:t>
            </a:r>
          </a:p>
          <a:p>
            <a:r>
              <a:rPr lang="en-US" i="1" dirty="0" smtClean="0"/>
              <a:t>Sun</a:t>
            </a:r>
            <a:r>
              <a:rPr lang="en-US" dirty="0" smtClean="0"/>
              <a:t> and </a:t>
            </a:r>
            <a:r>
              <a:rPr lang="en-US" i="1" dirty="0" smtClean="0"/>
              <a:t>sit </a:t>
            </a:r>
            <a:r>
              <a:rPr lang="en-US" dirty="0" smtClean="0"/>
              <a:t>start with the /s/ sound. So do </a:t>
            </a:r>
            <a:r>
              <a:rPr lang="en-US" i="1" dirty="0" smtClean="0"/>
              <a:t>summer</a:t>
            </a:r>
            <a:r>
              <a:rPr lang="en-US" dirty="0" smtClean="0"/>
              <a:t>, </a:t>
            </a:r>
            <a:r>
              <a:rPr lang="en-US" i="1" dirty="0" smtClean="0"/>
              <a:t>Sammy</a:t>
            </a:r>
            <a:r>
              <a:rPr lang="en-US" dirty="0" smtClean="0"/>
              <a:t>, and </a:t>
            </a:r>
            <a:r>
              <a:rPr lang="en-US" i="1" dirty="0" smtClean="0"/>
              <a:t>seal</a:t>
            </a:r>
            <a:r>
              <a:rPr lang="en-US" dirty="0" smtClean="0"/>
              <a:t>!</a:t>
            </a:r>
          </a:p>
          <a:p>
            <a:r>
              <a:rPr lang="en-US" dirty="0" smtClean="0"/>
              <a:t>/s/, /u/, /n/ makes </a:t>
            </a:r>
            <a:r>
              <a:rPr lang="en-US" i="1" dirty="0" smtClean="0"/>
              <a:t>sun</a:t>
            </a:r>
            <a:r>
              <a:rPr lang="en-US" dirty="0" smtClean="0"/>
              <a:t>! /h/, /a/, /t/ makes </a:t>
            </a:r>
            <a:r>
              <a:rPr lang="en-US" i="1" dirty="0" smtClean="0"/>
              <a:t>hat</a:t>
            </a:r>
            <a:r>
              <a:rPr lang="en-US" dirty="0" smtClean="0"/>
              <a:t>!</a:t>
            </a:r>
          </a:p>
          <a:p>
            <a:r>
              <a:rPr lang="en-US" dirty="0" smtClean="0"/>
              <a:t>If </a:t>
            </a:r>
            <a:r>
              <a:rPr lang="en-US" dirty="0"/>
              <a:t>I</a:t>
            </a:r>
            <a:r>
              <a:rPr lang="en-US" dirty="0" smtClean="0"/>
              <a:t> take the sound /b/ away from </a:t>
            </a:r>
            <a:r>
              <a:rPr lang="en-US" i="1" dirty="0" smtClean="0"/>
              <a:t>ball</a:t>
            </a:r>
            <a:r>
              <a:rPr lang="en-US" dirty="0" smtClean="0"/>
              <a:t>, I get </a:t>
            </a:r>
            <a:r>
              <a:rPr lang="en-US" i="1" dirty="0" smtClean="0"/>
              <a:t>all</a:t>
            </a:r>
            <a:r>
              <a:rPr lang="en-US" dirty="0" smtClean="0"/>
              <a:t>!</a:t>
            </a:r>
          </a:p>
          <a:p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Play with sounds in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88" y="1648608"/>
            <a:ext cx="8229600" cy="4066495"/>
          </a:xfrm>
        </p:spPr>
        <p:txBody>
          <a:bodyPr>
            <a:normAutofit/>
          </a:bodyPr>
          <a:lstStyle/>
          <a:p>
            <a:r>
              <a:rPr lang="en-US" dirty="0" smtClean="0"/>
              <a:t>Songs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Riddles</a:t>
            </a:r>
          </a:p>
          <a:p>
            <a:r>
              <a:rPr lang="en-US" dirty="0" smtClean="0"/>
              <a:t>Tongue Twisters</a:t>
            </a:r>
          </a:p>
          <a:p>
            <a:r>
              <a:rPr lang="en-US" dirty="0" smtClean="0"/>
              <a:t>Books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Play with sounds in words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00946"/>
            <a:ext cx="8229600" cy="4066495"/>
          </a:xfrm>
        </p:spPr>
        <p:txBody>
          <a:bodyPr>
            <a:normAutofit/>
          </a:bodyPr>
          <a:lstStyle/>
          <a:p>
            <a:r>
              <a:rPr lang="en-US" b="1" dirty="0" smtClean="0"/>
              <a:t>Songs</a:t>
            </a:r>
          </a:p>
          <a:p>
            <a:pPr lvl="1"/>
            <a:r>
              <a:rPr lang="en-US" dirty="0" smtClean="0"/>
              <a:t>I like to </a:t>
            </a:r>
            <a:r>
              <a:rPr lang="en-US" u="sng" dirty="0" smtClean="0"/>
              <a:t>ate</a:t>
            </a:r>
            <a:r>
              <a:rPr lang="en-US" dirty="0" smtClean="0"/>
              <a:t>, </a:t>
            </a:r>
            <a:r>
              <a:rPr lang="en-US" u="sng" dirty="0" smtClean="0"/>
              <a:t>ate</a:t>
            </a:r>
            <a:r>
              <a:rPr lang="en-US" dirty="0" smtClean="0"/>
              <a:t>, </a:t>
            </a:r>
            <a:r>
              <a:rPr lang="en-US" u="sng" dirty="0" smtClean="0"/>
              <a:t>ate</a:t>
            </a:r>
            <a:r>
              <a:rPr lang="en-US" dirty="0" smtClean="0"/>
              <a:t> </a:t>
            </a:r>
            <a:r>
              <a:rPr lang="en-US" u="sng" dirty="0" err="1" smtClean="0"/>
              <a:t>aipples</a:t>
            </a:r>
            <a:r>
              <a:rPr lang="en-US" dirty="0" smtClean="0"/>
              <a:t> and </a:t>
            </a:r>
            <a:r>
              <a:rPr lang="en-US" u="sng" dirty="0" err="1" smtClean="0"/>
              <a:t>banaynays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Did you ever see a </a:t>
            </a:r>
            <a:r>
              <a:rPr lang="en-US" u="sng" dirty="0" smtClean="0"/>
              <a:t>fly</a:t>
            </a:r>
            <a:r>
              <a:rPr lang="en-US" dirty="0" smtClean="0"/>
              <a:t> wearing a </a:t>
            </a:r>
            <a:r>
              <a:rPr lang="en-US" u="sng" dirty="0" smtClean="0"/>
              <a:t>tie</a:t>
            </a:r>
            <a:r>
              <a:rPr lang="en-US" dirty="0" smtClean="0"/>
              <a:t> down by the bay? (“Down by the Bay”, Raffi)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5694"/>
            <a:ext cx="8229600" cy="9818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Play with sounds in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506" y="1552671"/>
            <a:ext cx="8158294" cy="4991450"/>
          </a:xfrm>
        </p:spPr>
        <p:txBody>
          <a:bodyPr>
            <a:noAutofit/>
          </a:bodyPr>
          <a:lstStyle/>
          <a:p>
            <a:r>
              <a:rPr lang="en-US" dirty="0" smtClean="0"/>
              <a:t>Poems</a:t>
            </a:r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r>
              <a:rPr lang="en-US" sz="1600" u="sng" dirty="0"/>
              <a:t>Furry Bear</a:t>
            </a:r>
          </a:p>
          <a:p>
            <a:pPr marL="0" indent="0">
              <a:buNone/>
            </a:pPr>
            <a:r>
              <a:rPr lang="en-US" sz="1600" dirty="0"/>
              <a:t>If </a:t>
            </a:r>
            <a:r>
              <a:rPr lang="en-US" sz="1600" dirty="0"/>
              <a:t>I were a bear,</a:t>
            </a:r>
            <a:br>
              <a:rPr lang="en-US" sz="1600" dirty="0"/>
            </a:br>
            <a:r>
              <a:rPr lang="en-US" sz="1600" dirty="0"/>
              <a:t>And a big bear too,</a:t>
            </a:r>
            <a:br>
              <a:rPr lang="en-US" sz="1600" dirty="0"/>
            </a:br>
            <a:r>
              <a:rPr lang="en-US" sz="1600" dirty="0"/>
              <a:t>I shouldn't much care</a:t>
            </a:r>
            <a:br>
              <a:rPr lang="en-US" sz="1600" dirty="0"/>
            </a:br>
            <a:r>
              <a:rPr lang="en-US" sz="1600" dirty="0"/>
              <a:t>If it froze or </a:t>
            </a:r>
            <a:r>
              <a:rPr lang="en-US" sz="1600" dirty="0" err="1"/>
              <a:t>snew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I shouldn't much mind</a:t>
            </a:r>
            <a:br>
              <a:rPr lang="en-US" sz="1600" dirty="0"/>
            </a:br>
            <a:r>
              <a:rPr lang="en-US" sz="1600" dirty="0"/>
              <a:t>If it snowed or </a:t>
            </a:r>
            <a:r>
              <a:rPr lang="en-US" sz="1600" dirty="0" err="1"/>
              <a:t>friz</a:t>
            </a:r>
            <a:r>
              <a:rPr lang="en-US" sz="1600" dirty="0"/>
              <a:t>--</a:t>
            </a:r>
            <a:br>
              <a:rPr lang="en-US" sz="1600" dirty="0"/>
            </a:br>
            <a:r>
              <a:rPr lang="en-US" sz="1600" dirty="0"/>
              <a:t>I'd be all fur-lined</a:t>
            </a:r>
            <a:br>
              <a:rPr lang="en-US" sz="1600" dirty="0"/>
            </a:br>
            <a:r>
              <a:rPr lang="en-US" sz="1600" dirty="0"/>
              <a:t>With a coat like his!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For I</a:t>
            </a:r>
            <a:r>
              <a:rPr lang="en-US" sz="1600" dirty="0"/>
              <a:t>'d </a:t>
            </a:r>
            <a:r>
              <a:rPr lang="en-US" sz="1600" dirty="0"/>
              <a:t>have fur boots and a brown fur wrap,</a:t>
            </a:r>
            <a:br>
              <a:rPr lang="en-US" sz="1600" dirty="0"/>
            </a:br>
            <a:r>
              <a:rPr lang="en-US" sz="1600" dirty="0"/>
              <a:t>And brown fur knickers and a big fur cap.</a:t>
            </a:r>
            <a:br>
              <a:rPr lang="en-US" sz="1600" dirty="0"/>
            </a:br>
            <a:r>
              <a:rPr lang="en-US" sz="1600" dirty="0"/>
              <a:t>I'd have a fur muffle-ruff to cover my jaws.</a:t>
            </a:r>
            <a:br>
              <a:rPr lang="en-US" sz="1600" dirty="0"/>
            </a:br>
            <a:r>
              <a:rPr lang="en-US" sz="1600" dirty="0"/>
              <a:t>And brown fur mittens on my big brown paws.</a:t>
            </a:r>
            <a:br>
              <a:rPr lang="en-US" sz="1600" dirty="0"/>
            </a:br>
            <a:r>
              <a:rPr lang="en-US" sz="1600" dirty="0"/>
              <a:t>With a big brown furry-down up to my head,</a:t>
            </a:r>
            <a:br>
              <a:rPr lang="en-US" sz="1600" dirty="0"/>
            </a:br>
            <a:r>
              <a:rPr lang="en-US" sz="1600" dirty="0"/>
              <a:t>I'd sleep all the winter in a big fur bed</a:t>
            </a:r>
            <a:r>
              <a:rPr lang="en-US" sz="1600" dirty="0"/>
              <a:t>.			--A.A.  Milne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42" name="Picture 2" descr="http://www.clipartbest.com/cliparts/9cz/E8j/9czE8jpB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54" y="1973263"/>
            <a:ext cx="3796493" cy="30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Play with sounds in words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Games</a:t>
            </a:r>
          </a:p>
          <a:p>
            <a:pPr lvl="1"/>
            <a:r>
              <a:rPr lang="en-US" dirty="0" smtClean="0"/>
              <a:t>I’m going camping, and I’m going to pack peanuts, paper, pencils, pistachios . . .</a:t>
            </a:r>
          </a:p>
          <a:p>
            <a:pPr lvl="1"/>
            <a:r>
              <a:rPr lang="en-US" dirty="0" smtClean="0"/>
              <a:t>“I spy, with my little eye, something that starts with the /s/ sound”.</a:t>
            </a:r>
            <a:endParaRPr lang="en-US" dirty="0"/>
          </a:p>
          <a:p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Play with sounds in words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Riddles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2" descr="http://s.hswstatic.com/gif/how-to-draw-animals-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2000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4743450" y="4229101"/>
            <a:ext cx="977900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2" descr="http://pad3.whstatic.com/images/thumb/7/78/Color-tye-Step-6.jpg/328px-Color-tye-Step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1638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33616" y="3581400"/>
            <a:ext cx="9366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rPr>
              <a:t>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Instructional Practice #4: Building Phonological Awareness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Teachers promote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phonological awareness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development, particularly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phonemic awareness development, through explicit explanation, demonstration, play with sounds in words, and engaged study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Engaged study of words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528" y="1514384"/>
            <a:ext cx="8229600" cy="40664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such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as by: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listening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and creating variations on books and songs with rhyming or alliteration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sorting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pictures, objects, and written words by a sound or sounds (e.g., words with a short e sound versus words with a long e sound)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activities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involve segmenting sounds in words (e.g.,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Elkonin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boxes, in which children move a token or letters into boxes, with one box for each sound in the word)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activities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involve blending sounds in words (e.g., “robot talk” in which the teacher says the sounds 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fffff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” 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iiiii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shhhh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and children say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fish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daily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opportunities to write meaningful texts in which they listen for the sounds in words to estimate their spellings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Engaged study of words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19" y="1817732"/>
            <a:ext cx="8335181" cy="4281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istening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and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creating variations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 books and songs with rhyming 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alliteration.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https://shop.scholastic.com/content/stores/media/products/89/9780439275989_x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19" y="3689350"/>
            <a:ext cx="243416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9166" y="3112316"/>
            <a:ext cx="2646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The hungry thing wants: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s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chmancakes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tickles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feetloaf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gollipops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590801"/>
            <a:ext cx="3276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Ask children: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What else could the hungry thing want?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p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amburgers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strizza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f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aghetti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What if a new hungry thing comes to town? He wants: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pozza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t dads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sindwiches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What else might this new hungry thing want?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-media-cache-ak0.pinimg.com/236x/3d/25/6a/3d256a806944b961ac73be7b4405cd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21" y="3403236"/>
            <a:ext cx="3150066" cy="23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Engaged study of words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1555"/>
            <a:ext cx="8229600" cy="406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orting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pictures, objects, and written words by a sound or sounds (e.g., words with a short e sound versus words with a long e sound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https://s-media-cache-ak0.pinimg.com/236x/65/9d/49/659d49b08148baae6b20c58b2a848c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40" y="3238194"/>
            <a:ext cx="2164141" cy="2788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1.bp.blogspot.com/-4qtDf9Y8A7U/TrCT6SJRdII/AAAAAAAAAuw/KnXgfbgRgdA/s320/Long+Short+Vowels+Sort_Page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12" y="3108389"/>
            <a:ext cx="23431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290" name="Picture 2" descr="http://www.primaryconceptsdealer.com/wp-content/uploads/2016/02/1041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83" y="3269206"/>
            <a:ext cx="2937895" cy="272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-media-cache-ak0.pinimg.com/236x/2b/b4/6d/2bb46d2cfd6bfa99f3130ba75ff35cf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15" y="3146488"/>
            <a:ext cx="22479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Engaged study of words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5445"/>
            <a:ext cx="8229600" cy="406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ctivities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involve segmenting sounds in words (e.g.,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Elkonin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boxes, in which children move a token or letters into boxes, with one box for each sound in the word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://lh6.ggpht.com/-1M6HyebnYu4/URhuUy2CeSI/AAAAAAAAIvw/vrvEkM6d4L4/image_thumb%25255B11%25255D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86201"/>
            <a:ext cx="3190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314" name="Picture 2" descr="http://4.bp.blogspot.com/-12Eh2qE_mdU/USmPMuzUdeI/AAAAAAAAAwE/OCy4QsysEV8/s1600/wk+beg+16th+may+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68" y="380231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DqFypGak-CI/UXRYnyfqZ4I/AAAAAAAACtM/iA3bAULJQXo/s1600/Segmenting+H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42" y="3439762"/>
            <a:ext cx="3399253" cy="226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maketaketeach.com/wp-content/uploads/2012/08/ballr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38" y="3280189"/>
            <a:ext cx="2526862" cy="33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0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Engaged study of words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ctivities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involve blending sounds in words (e.g., “robot talk” in which the teacher says the sounds 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fffff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” 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iiiii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“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shhhh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” and children say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fish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http://www.letterland.com/images/parents-guide/10_blending-activity/images/arm-blen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89360"/>
            <a:ext cx="5486400" cy="236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0" name="Picture 2" descr="http://blog.maketaketeach.com/wp-content/uploads/2012/08/rcble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121" y="3906766"/>
            <a:ext cx="4244420" cy="24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bbcchildreninneedshop.co.uk/media/catalog/product/cache/1/image/1200x1227.9069767442/602f0fa2c1f0d1ba5e241f914e856ff9/h/a/hand_puppet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35365"/>
            <a:ext cx="2851987" cy="29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Engaged study of words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28841"/>
            <a:ext cx="8229600" cy="406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aily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opportunities to write meaningful texts in which they listen for the sounds in words to estimate their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spellings.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10" name="Picture 6" descr="https://wtwbookstudy.wikispaces.com/file/view/letter-name-alphabetic-stage1-590x396.jpg/465514418/236x163/letter-name-alphabetic-stage1-590x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90" y="3589090"/>
            <a:ext cx="22479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1506" name="Picture 2" descr="http://k.middletownusd.org/_/rsrc/1409693016309/Writing/invented%20spel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28" y="3288485"/>
            <a:ext cx="3130561" cy="284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3.gstatic.com/images?q=tbn:ANd9GcQ6uBFZAdCvrraAKsP0VA5L6xilxuTkZpGt8lfDCzd2oUpuqQ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43" y="3057271"/>
            <a:ext cx="3394007" cy="26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747030"/>
            <a:ext cx="3972187" cy="9818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Recommended resource: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Assessment for Reading Instruction</a:t>
            </a:r>
            <a:r>
              <a:rPr lang="en-US" dirty="0" smtClean="0"/>
              <a:t>, McKenna &amp; Stahl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194" name="Picture 2" descr="https://images-na.ssl-images-amazon.com/images/I/51STsQtnskL._SX34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08" y="1060755"/>
            <a:ext cx="33147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Phonological Awareness Development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4" y="1600200"/>
            <a:ext cx="5024437" cy="3886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  <a:latin typeface="Times New Roman" pitchFamily="18" charset="0"/>
              </a:rPr>
              <a:t>Rhyme</a:t>
            </a: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dog, fog, bog, frog</a:t>
            </a:r>
            <a:endParaRPr lang="en-US" altLang="en-US" sz="1700" u="sng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  <a:latin typeface="Times New Roman" pitchFamily="18" charset="0"/>
              </a:rPr>
              <a:t>Syllables</a:t>
            </a: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dog-house, dog-</a:t>
            </a:r>
            <a:r>
              <a:rPr lang="en-US" altLang="en-US" sz="1700" dirty="0" err="1">
                <a:latin typeface="Times New Roman" pitchFamily="18" charset="0"/>
              </a:rPr>
              <a:t>gy</a:t>
            </a:r>
            <a:r>
              <a:rPr lang="en-US" altLang="en-US" sz="1700" dirty="0">
                <a:latin typeface="Times New Roman" pitchFamily="18" charset="0"/>
              </a:rPr>
              <a:t>, splat-</a:t>
            </a:r>
            <a:r>
              <a:rPr lang="en-US" altLang="en-US" sz="1700" dirty="0" err="1">
                <a:latin typeface="Times New Roman" pitchFamily="18" charset="0"/>
              </a:rPr>
              <a:t>ter</a:t>
            </a:r>
            <a:endParaRPr lang="en-US" altLang="en-US" sz="1700" u="sng" dirty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  <a:latin typeface="Times New Roman" pitchFamily="18" charset="0"/>
              </a:rPr>
              <a:t>Onset-rime</a:t>
            </a: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d-</a:t>
            </a:r>
            <a:r>
              <a:rPr lang="en-US" altLang="en-US" sz="1700" dirty="0" err="1">
                <a:latin typeface="Times New Roman" pitchFamily="18" charset="0"/>
              </a:rPr>
              <a:t>og</a:t>
            </a:r>
            <a:r>
              <a:rPr lang="en-US" altLang="en-US" sz="1700" dirty="0">
                <a:latin typeface="Times New Roman" pitchFamily="18" charset="0"/>
              </a:rPr>
              <a:t>, </a:t>
            </a:r>
            <a:r>
              <a:rPr lang="en-US" altLang="en-US" sz="1700" dirty="0" err="1">
                <a:latin typeface="Times New Roman" pitchFamily="18" charset="0"/>
              </a:rPr>
              <a:t>sh-ip</a:t>
            </a:r>
            <a:r>
              <a:rPr lang="en-US" altLang="en-US" sz="1700" dirty="0">
                <a:latin typeface="Times New Roman" pitchFamily="18" charset="0"/>
              </a:rPr>
              <a:t>, </a:t>
            </a:r>
            <a:r>
              <a:rPr lang="en-US" altLang="en-US" sz="1700" dirty="0" err="1">
                <a:latin typeface="Times New Roman" pitchFamily="18" charset="0"/>
              </a:rPr>
              <a:t>spl</a:t>
            </a:r>
            <a:r>
              <a:rPr lang="en-US" altLang="en-US" sz="1700" dirty="0">
                <a:latin typeface="Times New Roman" pitchFamily="18" charset="0"/>
              </a:rPr>
              <a:t>-at</a:t>
            </a:r>
          </a:p>
          <a:p>
            <a:pPr>
              <a:buFontTx/>
              <a:buNone/>
            </a:pPr>
            <a:r>
              <a:rPr lang="en-US" altLang="en-US" sz="2100" dirty="0">
                <a:solidFill>
                  <a:srgbClr val="00B050"/>
                </a:solidFill>
                <a:latin typeface="Times New Roman" pitchFamily="18" charset="0"/>
              </a:rPr>
              <a:t>Phonemes</a:t>
            </a:r>
          </a:p>
          <a:p>
            <a:pPr lvl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d-o-g, s-p-l-a-t, </a:t>
            </a:r>
            <a:r>
              <a:rPr lang="en-US" altLang="en-US" sz="1700" dirty="0" err="1">
                <a:latin typeface="Times New Roman" pitchFamily="18" charset="0"/>
              </a:rPr>
              <a:t>sh</a:t>
            </a:r>
            <a:r>
              <a:rPr lang="en-US" altLang="en-US" sz="1700" dirty="0">
                <a:latin typeface="Times New Roman" pitchFamily="18" charset="0"/>
              </a:rPr>
              <a:t>-</a:t>
            </a:r>
            <a:r>
              <a:rPr lang="en-US" altLang="en-US" sz="1700" dirty="0" err="1">
                <a:latin typeface="Times New Roman" pitchFamily="18" charset="0"/>
              </a:rPr>
              <a:t>i</a:t>
            </a:r>
            <a:r>
              <a:rPr lang="en-US" altLang="en-US" sz="1700" dirty="0">
                <a:latin typeface="Times New Roman" pitchFamily="18" charset="0"/>
              </a:rPr>
              <a:t>-p, t-r-</a:t>
            </a:r>
            <a:r>
              <a:rPr lang="en-US" altLang="en-US" sz="1700" dirty="0" err="1">
                <a:latin typeface="Times New Roman" pitchFamily="18" charset="0"/>
              </a:rPr>
              <a:t>ea</a:t>
            </a:r>
            <a:r>
              <a:rPr lang="en-US" altLang="en-US" sz="1700" dirty="0">
                <a:latin typeface="Times New Roman" pitchFamily="18" charset="0"/>
              </a:rPr>
              <a:t>-t</a:t>
            </a:r>
          </a:p>
          <a:p>
            <a:pPr lvl="1">
              <a:buFontTx/>
              <a:buNone/>
            </a:pPr>
            <a:endParaRPr lang="en-US" altLang="en-US" sz="1700" dirty="0">
              <a:solidFill>
                <a:srgbClr val="00B050"/>
              </a:solidFill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450" y="1524000"/>
            <a:ext cx="1190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4074" y="5673646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Yopp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&amp;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Yopp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, 2000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Phonological Awareness Development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4" y="1600200"/>
            <a:ext cx="5024437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First sounds</a:t>
            </a:r>
          </a:p>
          <a:p>
            <a:pPr lvl="1" eaLnBrk="1" hangingPunct="1">
              <a:buFontTx/>
              <a:buNone/>
            </a:pPr>
            <a:r>
              <a:rPr lang="en-US" altLang="en-US" sz="1700" u="sng" dirty="0">
                <a:latin typeface="Times New Roman" pitchFamily="18" charset="0"/>
              </a:rPr>
              <a:t>cup</a:t>
            </a:r>
            <a:r>
              <a:rPr lang="en-US" altLang="en-US" sz="1700" dirty="0">
                <a:latin typeface="Times New Roman" pitchFamily="18" charset="0"/>
              </a:rPr>
              <a:t>cake, </a:t>
            </a:r>
            <a:r>
              <a:rPr lang="en-US" altLang="en-US" sz="1700" u="sng" dirty="0">
                <a:latin typeface="Times New Roman" pitchFamily="18" charset="0"/>
              </a:rPr>
              <a:t>fr</a:t>
            </a:r>
            <a:r>
              <a:rPr lang="en-US" altLang="en-US" sz="1700" dirty="0">
                <a:latin typeface="Times New Roman" pitchFamily="18" charset="0"/>
              </a:rPr>
              <a:t>og, </a:t>
            </a:r>
            <a:r>
              <a:rPr lang="en-US" altLang="en-US" sz="1700" u="sng" dirty="0">
                <a:latin typeface="Times New Roman" pitchFamily="18" charset="0"/>
              </a:rPr>
              <a:t>b</a:t>
            </a:r>
            <a:r>
              <a:rPr lang="en-US" altLang="en-US" sz="1700" dirty="0">
                <a:latin typeface="Times New Roman" pitchFamily="18" charset="0"/>
              </a:rPr>
              <a:t>all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Last sounds</a:t>
            </a: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snow</a:t>
            </a:r>
            <a:r>
              <a:rPr lang="en-US" altLang="en-US" sz="1700" u="sng" dirty="0">
                <a:latin typeface="Times New Roman" pitchFamily="18" charset="0"/>
              </a:rPr>
              <a:t>man</a:t>
            </a:r>
            <a:r>
              <a:rPr lang="en-US" altLang="en-US" sz="1700" dirty="0">
                <a:latin typeface="Times New Roman" pitchFamily="18" charset="0"/>
              </a:rPr>
              <a:t>, f</a:t>
            </a:r>
            <a:r>
              <a:rPr lang="en-US" altLang="en-US" sz="1700" u="sng" dirty="0">
                <a:latin typeface="Times New Roman" pitchFamily="18" charset="0"/>
              </a:rPr>
              <a:t>all</a:t>
            </a:r>
            <a:r>
              <a:rPr lang="en-US" altLang="en-US" sz="1700" dirty="0">
                <a:latin typeface="Times New Roman" pitchFamily="18" charset="0"/>
              </a:rPr>
              <a:t>, ba</a:t>
            </a:r>
            <a:r>
              <a:rPr lang="en-US" altLang="en-US" sz="1700" u="sng" dirty="0">
                <a:latin typeface="Times New Roman" pitchFamily="18" charset="0"/>
              </a:rPr>
              <a:t>t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Middle sounds </a:t>
            </a: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h</a:t>
            </a:r>
            <a:r>
              <a:rPr lang="en-US" altLang="en-US" sz="1700" u="sng" dirty="0">
                <a:latin typeface="Times New Roman" pitchFamily="18" charset="0"/>
              </a:rPr>
              <a:t>o</a:t>
            </a:r>
            <a:r>
              <a:rPr lang="en-US" altLang="en-US" sz="1700" dirty="0">
                <a:latin typeface="Times New Roman" pitchFamily="18" charset="0"/>
              </a:rPr>
              <a:t>p, r</a:t>
            </a:r>
            <a:r>
              <a:rPr lang="en-US" altLang="en-US" sz="1700" u="sng" dirty="0">
                <a:latin typeface="Times New Roman" pitchFamily="18" charset="0"/>
              </a:rPr>
              <a:t>e</a:t>
            </a:r>
            <a:r>
              <a:rPr lang="en-US" altLang="en-US" sz="1700" dirty="0">
                <a:latin typeface="Times New Roman" pitchFamily="18" charset="0"/>
              </a:rPr>
              <a:t>d, b</a:t>
            </a:r>
            <a:r>
              <a:rPr lang="en-US" altLang="en-US" sz="1700" u="sng" dirty="0">
                <a:latin typeface="Times New Roman" pitchFamily="18" charset="0"/>
              </a:rPr>
              <a:t>oa</a:t>
            </a:r>
            <a:r>
              <a:rPr lang="en-US" altLang="en-US" sz="1700" dirty="0">
                <a:latin typeface="Times New Roman" pitchFamily="18" charset="0"/>
              </a:rPr>
              <a:t>t</a:t>
            </a:r>
          </a:p>
          <a:p>
            <a:pPr lvl="1" eaLnBrk="1" hangingPunct="1">
              <a:buFontTx/>
              <a:buNone/>
            </a:pP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447800"/>
            <a:ext cx="11906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9339" y="5733875"/>
            <a:ext cx="688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Bear, Invernizzi, Templeton, &amp; Johnson, 2015;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Yopp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&amp; 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Yopp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, 2000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Phonological Awareness Tasks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4" y="1600200"/>
            <a:ext cx="5024437" cy="3886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Matching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Isolation 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Blending</a:t>
            </a:r>
          </a:p>
          <a:p>
            <a:pPr>
              <a:buFontTx/>
              <a:buNone/>
            </a:pPr>
            <a:r>
              <a:rPr lang="en-US" altLang="en-US" sz="2100" dirty="0">
                <a:latin typeface="Times New Roman" pitchFamily="18" charset="0"/>
              </a:rPr>
              <a:t>Segmentation</a:t>
            </a: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Deletion/Substitution</a:t>
            </a: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447800"/>
            <a:ext cx="1190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Phonological Awareness Tasks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4" y="1600200"/>
            <a:ext cx="7346789" cy="35338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Matching</a:t>
            </a:r>
          </a:p>
          <a:p>
            <a:pPr lvl="1"/>
            <a:r>
              <a:rPr lang="en-US" altLang="en-US" sz="1800" dirty="0">
                <a:latin typeface="Times New Roman" pitchFamily="18" charset="0"/>
              </a:rPr>
              <a:t>Which two words rhyme? </a:t>
            </a:r>
          </a:p>
          <a:p>
            <a:pPr lvl="2"/>
            <a:r>
              <a:rPr lang="en-US" altLang="en-US" sz="1800" i="1" dirty="0">
                <a:latin typeface="Times New Roman" pitchFamily="18" charset="0"/>
              </a:rPr>
              <a:t>m</a:t>
            </a:r>
            <a:r>
              <a:rPr lang="en-US" altLang="en-US" sz="1800" i="1" dirty="0">
                <a:latin typeface="Times New Roman" pitchFamily="18" charset="0"/>
              </a:rPr>
              <a:t>at, flat, can</a:t>
            </a:r>
          </a:p>
          <a:p>
            <a:pPr lvl="2"/>
            <a:r>
              <a:rPr lang="en-US" altLang="en-US" sz="1800" i="1" dirty="0">
                <a:latin typeface="Times New Roman" pitchFamily="18" charset="0"/>
              </a:rPr>
              <a:t>can, corn, man</a:t>
            </a:r>
          </a:p>
          <a:p>
            <a:pPr lvl="1"/>
            <a:r>
              <a:rPr lang="en-US" altLang="en-US" sz="1800" dirty="0">
                <a:latin typeface="Times New Roman" pitchFamily="18" charset="0"/>
              </a:rPr>
              <a:t>Do these word start the same? </a:t>
            </a:r>
          </a:p>
          <a:p>
            <a:pPr lvl="2"/>
            <a:r>
              <a:rPr lang="en-US" altLang="en-US" sz="1800" i="1" dirty="0">
                <a:latin typeface="Times New Roman" pitchFamily="18" charset="0"/>
              </a:rPr>
              <a:t>hammer</a:t>
            </a:r>
            <a:r>
              <a:rPr lang="en-US" altLang="en-US" sz="1800" i="1">
                <a:latin typeface="Times New Roman" pitchFamily="18" charset="0"/>
              </a:rPr>
              <a:t>, hamburger</a:t>
            </a:r>
            <a:endParaRPr lang="en-US" altLang="en-US" sz="1800" i="1" dirty="0">
              <a:latin typeface="Times New Roman" pitchFamily="18" charset="0"/>
            </a:endParaRPr>
          </a:p>
          <a:p>
            <a:pPr lvl="1"/>
            <a:r>
              <a:rPr lang="en-US" altLang="en-US" sz="1800" dirty="0">
                <a:latin typeface="Times New Roman" pitchFamily="18" charset="0"/>
              </a:rPr>
              <a:t>Which two words start with the same sound?</a:t>
            </a:r>
          </a:p>
          <a:p>
            <a:pPr lvl="2"/>
            <a:r>
              <a:rPr lang="en-US" altLang="en-US" sz="1800" i="1" dirty="0">
                <a:latin typeface="Times New Roman" pitchFamily="18" charset="0"/>
              </a:rPr>
              <a:t>f</a:t>
            </a:r>
            <a:r>
              <a:rPr lang="en-US" altLang="en-US" sz="1800" i="1" dirty="0">
                <a:latin typeface="Times New Roman" pitchFamily="18" charset="0"/>
              </a:rPr>
              <a:t>ish, dish, fan</a:t>
            </a:r>
          </a:p>
          <a:p>
            <a:pPr lvl="1"/>
            <a:r>
              <a:rPr lang="en-US" altLang="en-US" sz="1800" dirty="0">
                <a:latin typeface="Times New Roman" pitchFamily="18" charset="0"/>
              </a:rPr>
              <a:t>Do these words have the same vowel sound in the middle?</a:t>
            </a:r>
          </a:p>
          <a:p>
            <a:pPr lvl="2"/>
            <a:r>
              <a:rPr lang="en-US" altLang="en-US" sz="1800" i="1" dirty="0">
                <a:latin typeface="Times New Roman" pitchFamily="18" charset="0"/>
              </a:rPr>
              <a:t>feet, beach</a:t>
            </a:r>
          </a:p>
          <a:p>
            <a:pPr lvl="1"/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Phonological Awareness Tasks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3" y="1600200"/>
            <a:ext cx="6289776" cy="3886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Isolation</a:t>
            </a:r>
          </a:p>
          <a:p>
            <a:pPr lvl="1"/>
            <a:r>
              <a:rPr lang="en-US" altLang="en-US" sz="1700" dirty="0">
                <a:latin typeface="Times New Roman" pitchFamily="18" charset="0"/>
              </a:rPr>
              <a:t>What sound do you hear at the beginning of </a:t>
            </a:r>
            <a:r>
              <a:rPr lang="en-US" altLang="en-US" sz="1700" i="1" dirty="0">
                <a:latin typeface="Times New Roman" pitchFamily="18" charset="0"/>
              </a:rPr>
              <a:t>bug</a:t>
            </a:r>
            <a:r>
              <a:rPr lang="en-US" altLang="en-US" sz="1700" dirty="0">
                <a:latin typeface="Times New Roman" pitchFamily="18" charset="0"/>
              </a:rPr>
              <a:t>?</a:t>
            </a:r>
          </a:p>
          <a:p>
            <a:pPr lvl="1"/>
            <a:r>
              <a:rPr lang="en-US" altLang="en-US" sz="1700" dirty="0">
                <a:latin typeface="Times New Roman" pitchFamily="18" charset="0"/>
              </a:rPr>
              <a:t>What sound do you hear at the end of </a:t>
            </a:r>
            <a:r>
              <a:rPr lang="en-US" altLang="en-US" sz="1700" i="1" dirty="0">
                <a:latin typeface="Times New Roman" pitchFamily="18" charset="0"/>
              </a:rPr>
              <a:t>hat</a:t>
            </a:r>
            <a:r>
              <a:rPr lang="en-US" altLang="en-US" sz="1700" dirty="0">
                <a:latin typeface="Times New Roman" pitchFamily="18" charset="0"/>
              </a:rPr>
              <a:t>?</a:t>
            </a: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Phonological Awareness Tasks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4" y="1600200"/>
            <a:ext cx="5024437" cy="3886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itchFamily="18" charset="0"/>
              </a:rPr>
              <a:t>Blending</a:t>
            </a:r>
          </a:p>
          <a:p>
            <a:pPr lvl="1"/>
            <a:r>
              <a:rPr lang="en-US" altLang="en-US" sz="1700" dirty="0">
                <a:latin typeface="Times New Roman" pitchFamily="18" charset="0"/>
              </a:rPr>
              <a:t>What do you get if put these sounds together? </a:t>
            </a:r>
          </a:p>
          <a:p>
            <a:pPr lvl="2"/>
            <a:r>
              <a:rPr lang="en-US" altLang="en-US" sz="1300" dirty="0">
                <a:latin typeface="Times New Roman" pitchFamily="18" charset="0"/>
              </a:rPr>
              <a:t>Cow-boy</a:t>
            </a:r>
          </a:p>
          <a:p>
            <a:pPr lvl="2"/>
            <a:r>
              <a:rPr lang="en-US" altLang="en-US" sz="1300" dirty="0">
                <a:latin typeface="Times New Roman" pitchFamily="18" charset="0"/>
              </a:rPr>
              <a:t>Kit-ten</a:t>
            </a:r>
          </a:p>
          <a:p>
            <a:pPr lvl="2"/>
            <a:r>
              <a:rPr lang="en-US" altLang="en-US" sz="1300" dirty="0" err="1">
                <a:latin typeface="Times New Roman" pitchFamily="18" charset="0"/>
              </a:rPr>
              <a:t>Sp-oon</a:t>
            </a:r>
            <a:endParaRPr lang="en-US" altLang="en-US" sz="1300" dirty="0">
              <a:latin typeface="Times New Roman" pitchFamily="18" charset="0"/>
            </a:endParaRPr>
          </a:p>
          <a:p>
            <a:pPr lvl="2"/>
            <a:r>
              <a:rPr lang="en-US" altLang="en-US" sz="1300" dirty="0">
                <a:latin typeface="Times New Roman" pitchFamily="18" charset="0"/>
              </a:rPr>
              <a:t>F-a-n</a:t>
            </a: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 descr="http://static1.squarespace.com/static/5382de75e4b092b699c496fd/t/54d82d9be4b0436df557b311/1423453599808/blending-header.jpg?format=1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70" y="3245491"/>
            <a:ext cx="5297648" cy="26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Phonological Awareness Tasks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8364" y="1600200"/>
            <a:ext cx="5024437" cy="3886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100" dirty="0">
                <a:latin typeface="Times New Roman" pitchFamily="18" charset="0"/>
              </a:rPr>
              <a:t>Segmentation</a:t>
            </a:r>
          </a:p>
          <a:p>
            <a:pPr lvl="1"/>
            <a:r>
              <a:rPr lang="en-US" altLang="en-US" sz="1700" dirty="0">
                <a:latin typeface="Times New Roman" pitchFamily="18" charset="0"/>
              </a:rPr>
              <a:t>Tell me the parts you hear in this word: </a:t>
            </a:r>
          </a:p>
          <a:p>
            <a:pPr lvl="2"/>
            <a:r>
              <a:rPr lang="en-US" altLang="en-US" sz="1300" dirty="0">
                <a:latin typeface="Times New Roman" pitchFamily="18" charset="0"/>
              </a:rPr>
              <a:t>ta-</a:t>
            </a:r>
            <a:r>
              <a:rPr lang="en-US" altLang="en-US" sz="1300" dirty="0" err="1">
                <a:latin typeface="Times New Roman" pitchFamily="18" charset="0"/>
              </a:rPr>
              <a:t>ble</a:t>
            </a:r>
            <a:endParaRPr lang="en-US" altLang="en-US" sz="1300" dirty="0">
              <a:latin typeface="Times New Roman" pitchFamily="18" charset="0"/>
            </a:endParaRPr>
          </a:p>
          <a:p>
            <a:pPr lvl="1"/>
            <a:r>
              <a:rPr lang="en-US" altLang="en-US" sz="1700" dirty="0">
                <a:latin typeface="Times New Roman" pitchFamily="18" charset="0"/>
              </a:rPr>
              <a:t>Tell me the sounds you hear in this word:</a:t>
            </a:r>
          </a:p>
          <a:p>
            <a:pPr lvl="2"/>
            <a:r>
              <a:rPr lang="en-US" altLang="en-US" sz="1300" dirty="0" err="1">
                <a:latin typeface="Times New Roman" pitchFamily="18" charset="0"/>
              </a:rPr>
              <a:t>s</a:t>
            </a:r>
            <a:r>
              <a:rPr lang="en-US" altLang="en-US" sz="1300" dirty="0" err="1">
                <a:latin typeface="Times New Roman" pitchFamily="18" charset="0"/>
              </a:rPr>
              <a:t>p-oon</a:t>
            </a:r>
            <a:r>
              <a:rPr lang="en-US" altLang="en-US" sz="1300" dirty="0">
                <a:latin typeface="Times New Roman" pitchFamily="18" charset="0"/>
              </a:rPr>
              <a:t> </a:t>
            </a:r>
          </a:p>
          <a:p>
            <a:pPr lvl="2"/>
            <a:r>
              <a:rPr lang="en-US" altLang="en-US" sz="1300" dirty="0">
                <a:latin typeface="Times New Roman" pitchFamily="18" charset="0"/>
              </a:rPr>
              <a:t>d-o-g</a:t>
            </a:r>
          </a:p>
          <a:p>
            <a:pPr lvl="1" eaLnBrk="1" hangingPunct="1">
              <a:buFontTx/>
              <a:buNone/>
            </a:pPr>
            <a:endParaRPr lang="en-US" altLang="en-US" sz="1700" dirty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700" dirty="0">
                <a:latin typeface="Times New Roman" pitchFamily="18" charset="0"/>
              </a:rPr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t>Laura S. Tortorelli                                    August 9, 2016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2" descr="http://static1.squarespace.com/static/5382de75e4b092b699c496fd/t/54d82bc6e4b0249186277d6a/1423453129708/segmentation-header.jpg?format=15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59" y="3477157"/>
            <a:ext cx="5298011" cy="26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-Point-Helm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1258</Words>
  <Application>Microsoft Office PowerPoint</Application>
  <PresentationFormat>Widescreen</PresentationFormat>
  <Paragraphs>194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Gotham Book</vt:lpstr>
      <vt:lpstr>Gotham-Bold</vt:lpstr>
      <vt:lpstr>Times New Roman</vt:lpstr>
      <vt:lpstr>Wingdings</vt:lpstr>
      <vt:lpstr>Office Theme</vt:lpstr>
      <vt:lpstr>Power-Point-Helmet</vt:lpstr>
      <vt:lpstr>Phonological Awareness</vt:lpstr>
      <vt:lpstr>Instructional Practice #4: Building Phonological Awareness</vt:lpstr>
      <vt:lpstr>Phonological Awareness Development </vt:lpstr>
      <vt:lpstr>Phonological Awareness Development </vt:lpstr>
      <vt:lpstr>Phonological Awareness Tasks</vt:lpstr>
      <vt:lpstr>Phonological Awareness Tasks</vt:lpstr>
      <vt:lpstr>Phonological Awareness Tasks</vt:lpstr>
      <vt:lpstr>Phonological Awareness Tasks</vt:lpstr>
      <vt:lpstr>Phonological Awareness Tasks</vt:lpstr>
      <vt:lpstr>Phonological Awareness Tasks</vt:lpstr>
      <vt:lpstr>Things to Look Out For</vt:lpstr>
      <vt:lpstr>Instructional Practice #4: Building Phonological Awareness</vt:lpstr>
      <vt:lpstr>Explicit explanation</vt:lpstr>
      <vt:lpstr>Demonstration</vt:lpstr>
      <vt:lpstr>Play with sounds in words</vt:lpstr>
      <vt:lpstr>Play with sounds in words</vt:lpstr>
      <vt:lpstr>Play with sounds in words</vt:lpstr>
      <vt:lpstr>Play with sounds in words</vt:lpstr>
      <vt:lpstr>Play with sounds in words</vt:lpstr>
      <vt:lpstr>Engaged study of words</vt:lpstr>
      <vt:lpstr>Engaged study of words</vt:lpstr>
      <vt:lpstr>Engaged study of words</vt:lpstr>
      <vt:lpstr>Engaged study of words</vt:lpstr>
      <vt:lpstr>Engaged study of words</vt:lpstr>
      <vt:lpstr>Engaged study of words</vt:lpstr>
      <vt:lpstr>Recommended resource:  Assessment for Reading Instruction, McKenna &amp; Stahl</vt:lpstr>
    </vt:vector>
  </TitlesOfParts>
  <Company>Lenawee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Phonological Awareness</dc:title>
  <dc:creator>Morris, Amanda K.</dc:creator>
  <cp:lastModifiedBy>Morris, Amanda K.</cp:lastModifiedBy>
  <cp:revision>3</cp:revision>
  <dcterms:created xsi:type="dcterms:W3CDTF">2016-10-09T19:34:20Z</dcterms:created>
  <dcterms:modified xsi:type="dcterms:W3CDTF">2016-10-09T19:51:24Z</dcterms:modified>
</cp:coreProperties>
</file>